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12" r:id="rId2"/>
  </p:sldMasterIdLst>
  <p:notesMasterIdLst>
    <p:notesMasterId r:id="rId13"/>
  </p:notesMasterIdLst>
  <p:handoutMasterIdLst>
    <p:handoutMasterId r:id="rId14"/>
  </p:handoutMasterIdLst>
  <p:sldIdLst>
    <p:sldId id="418" r:id="rId3"/>
    <p:sldId id="419" r:id="rId4"/>
    <p:sldId id="420" r:id="rId5"/>
    <p:sldId id="422" r:id="rId6"/>
    <p:sldId id="424" r:id="rId7"/>
    <p:sldId id="482" r:id="rId8"/>
    <p:sldId id="483" r:id="rId9"/>
    <p:sldId id="484" r:id="rId10"/>
    <p:sldId id="485" r:id="rId11"/>
    <p:sldId id="486" r:id="rId1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974">
          <p15:clr>
            <a:srgbClr val="A4A3A4"/>
          </p15:clr>
        </p15:guide>
        <p15:guide id="3" pos="3165" userDrawn="1">
          <p15:clr>
            <a:srgbClr val="A4A3A4"/>
          </p15:clr>
        </p15:guide>
        <p15:guide id="4" pos="217">
          <p15:clr>
            <a:srgbClr val="A4A3A4"/>
          </p15:clr>
        </p15:guide>
        <p15:guide id="5" pos="6023">
          <p15:clr>
            <a:srgbClr val="A4A3A4"/>
          </p15:clr>
        </p15:guide>
        <p15:guide id="6" pos="5796" userDrawn="1">
          <p15:clr>
            <a:srgbClr val="A4A3A4"/>
          </p15:clr>
        </p15:guide>
        <p15:guide id="7" pos="444" userDrawn="1">
          <p15:clr>
            <a:srgbClr val="A4A3A4"/>
          </p15:clr>
        </p15:guide>
        <p15:guide id="8" orient="horz" pos="663" userDrawn="1">
          <p15:clr>
            <a:srgbClr val="A4A3A4"/>
          </p15:clr>
        </p15:guide>
        <p15:guide id="9" orient="horz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E6A"/>
    <a:srgbClr val="6592B6"/>
    <a:srgbClr val="006CA5"/>
    <a:srgbClr val="C0504D"/>
    <a:srgbClr val="8A9298"/>
    <a:srgbClr val="008080"/>
    <a:srgbClr val="008AAA"/>
    <a:srgbClr val="009DB9"/>
    <a:srgbClr val="00555A"/>
    <a:srgbClr val="86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86" autoAdjust="0"/>
    <p:restoredTop sz="83036" autoAdjust="0"/>
  </p:normalViewPr>
  <p:slideViewPr>
    <p:cSldViewPr>
      <p:cViewPr varScale="1">
        <p:scale>
          <a:sx n="95" d="100"/>
          <a:sy n="95" d="100"/>
        </p:scale>
        <p:origin x="1520" y="192"/>
      </p:cViewPr>
      <p:guideLst>
        <p:guide orient="horz" pos="3974"/>
        <p:guide pos="3165"/>
        <p:guide pos="217"/>
        <p:guide pos="6023"/>
        <p:guide pos="5796"/>
        <p:guide pos="444"/>
        <p:guide orient="horz" pos="663"/>
        <p:guide orient="horz" pos="22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 showGuides="1">
      <p:cViewPr varScale="1">
        <p:scale>
          <a:sx n="81" d="100"/>
          <a:sy n="81" d="100"/>
        </p:scale>
        <p:origin x="3468" y="78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651F938-F2C6-4A77-BBD2-E94EFB75301C}" type="datetimeFigureOut">
              <a:rPr lang="ko-KR" altLang="en-US"/>
              <a:pPr>
                <a:defRPr/>
              </a:pPr>
              <a:t>2019. 5. 11.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372C466-D044-4786-A64B-2857D71F0AC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7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4A0C2DA-43BA-4492-9269-B959AA42573F}" type="datetimeFigureOut">
              <a:rPr lang="ko-KR" altLang="en-US"/>
              <a:pPr>
                <a:defRPr/>
              </a:pPr>
              <a:t>2019. 5. 11.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38516D6-F312-41B1-B1E3-997E6A27C0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문법을 하나 소개 하자면 요게 기초적인 </a:t>
            </a:r>
            <a:r>
              <a:rPr lang="ko-KR" altLang="en-US" dirty="0" err="1"/>
              <a:t>룰모양</a:t>
            </a:r>
            <a:endParaRPr lang="en-US" altLang="ko-KR" dirty="0"/>
          </a:p>
          <a:p>
            <a:r>
              <a:rPr lang="en-US" altLang="ko-KR" dirty="0"/>
              <a:t>rule </a:t>
            </a:r>
            <a:r>
              <a:rPr lang="ko-KR" altLang="en-US" dirty="0"/>
              <a:t>에 </a:t>
            </a:r>
            <a:r>
              <a:rPr lang="en-US" altLang="ko-KR" dirty="0"/>
              <a:t>rule</a:t>
            </a:r>
          </a:p>
          <a:p>
            <a:r>
              <a:rPr lang="en-US" altLang="ko-KR" dirty="0"/>
              <a:t>input</a:t>
            </a:r>
            <a:r>
              <a:rPr lang="ko-KR" altLang="en-US" dirty="0"/>
              <a:t>에 </a:t>
            </a:r>
            <a:r>
              <a:rPr lang="en-US" altLang="ko-KR" dirty="0"/>
              <a:t>input</a:t>
            </a:r>
          </a:p>
          <a:p>
            <a:r>
              <a:rPr lang="en-US" altLang="ko-KR" dirty="0"/>
              <a:t>output</a:t>
            </a:r>
            <a:r>
              <a:rPr lang="ko-KR" altLang="en-US" dirty="0"/>
              <a:t>에 </a:t>
            </a:r>
            <a:r>
              <a:rPr lang="en-US" altLang="ko-KR" dirty="0"/>
              <a:t>output</a:t>
            </a:r>
          </a:p>
          <a:p>
            <a:r>
              <a:rPr lang="ko-KR" altLang="en-US" dirty="0"/>
              <a:t>이걸 </a:t>
            </a:r>
            <a:r>
              <a:rPr lang="ko-KR" altLang="en-US" dirty="0" err="1"/>
              <a:t>하기위한</a:t>
            </a:r>
            <a:r>
              <a:rPr lang="ko-KR" altLang="en-US" dirty="0"/>
              <a:t> </a:t>
            </a:r>
            <a:r>
              <a:rPr lang="en-US" altLang="ko-KR" dirty="0"/>
              <a:t>shell </a:t>
            </a:r>
            <a:r>
              <a:rPr lang="ko-KR" altLang="en-US" dirty="0"/>
              <a:t>을 </a:t>
            </a:r>
            <a:r>
              <a:rPr lang="ko-KR" altLang="en-US" dirty="0" err="1"/>
              <a:t>쓸수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와일드 카드를 써서 </a:t>
            </a:r>
            <a:r>
              <a:rPr lang="en-US" altLang="ko-KR" dirty="0" err="1"/>
              <a:t>snakemake</a:t>
            </a:r>
            <a:r>
              <a:rPr lang="en-US" altLang="ko-KR" dirty="0"/>
              <a:t> </a:t>
            </a:r>
            <a:r>
              <a:rPr lang="ko-KR" altLang="en-US" dirty="0" err="1"/>
              <a:t>변수혹은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변수 값을 </a:t>
            </a:r>
            <a:r>
              <a:rPr lang="ko-KR" altLang="en-US" dirty="0" err="1"/>
              <a:t>이용가느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직관적으로 </a:t>
            </a:r>
            <a:r>
              <a:rPr lang="ko-KR" altLang="en-US" dirty="0" err="1"/>
              <a:t>이해가능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1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4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조금더</a:t>
            </a:r>
            <a:r>
              <a:rPr lang="ko-KR" altLang="en-US" dirty="0"/>
              <a:t> 확장해서 이름을 </a:t>
            </a:r>
            <a:r>
              <a:rPr lang="ko-KR" altLang="en-US" dirty="0" err="1"/>
              <a:t>붙일수있다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그렇단 말은 </a:t>
            </a:r>
            <a:r>
              <a:rPr lang="en-US" altLang="ko-KR" dirty="0"/>
              <a:t>input</a:t>
            </a:r>
            <a:r>
              <a:rPr lang="ko-KR" altLang="en-US" dirty="0"/>
              <a:t>이나 </a:t>
            </a:r>
            <a:r>
              <a:rPr lang="en-US" altLang="ko-KR" dirty="0"/>
              <a:t>output</a:t>
            </a:r>
            <a:r>
              <a:rPr lang="ko-KR" altLang="en-US" dirty="0"/>
              <a:t>이 여러 개라도 실행가능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7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run </a:t>
            </a:r>
            <a:r>
              <a:rPr lang="ko-KR" altLang="en-US" dirty="0"/>
              <a:t>쓰면 </a:t>
            </a:r>
            <a:r>
              <a:rPr lang="en-US" altLang="ko-KR" dirty="0" err="1"/>
              <a:t>pytho</a:t>
            </a:r>
            <a:r>
              <a:rPr lang="ko-KR" altLang="en-US" dirty="0"/>
              <a:t>문법 가능</a:t>
            </a:r>
            <a:r>
              <a:rPr lang="en-US" altLang="ko-KR" dirty="0"/>
              <a:t>, </a:t>
            </a:r>
            <a:r>
              <a:rPr lang="ko-KR" altLang="en-US" dirty="0"/>
              <a:t>안에서 </a:t>
            </a:r>
            <a:r>
              <a:rPr lang="en-US" altLang="ko-KR" dirty="0"/>
              <a:t>shell()</a:t>
            </a:r>
            <a:r>
              <a:rPr lang="ko-KR" altLang="en-US" dirty="0"/>
              <a:t>이라고 쓰면 </a:t>
            </a:r>
            <a:r>
              <a:rPr lang="en-US" altLang="ko-KR" dirty="0" err="1"/>
              <a:t>os.system</a:t>
            </a:r>
            <a:r>
              <a:rPr lang="en-US" altLang="ko-KR" dirty="0"/>
              <a:t>()</a:t>
            </a:r>
            <a:r>
              <a:rPr lang="ko-KR" altLang="en-US" dirty="0"/>
              <a:t>을 </a:t>
            </a:r>
            <a:r>
              <a:rPr lang="ko-KR" altLang="en-US" dirty="0" err="1"/>
              <a:t>쓴것처럼</a:t>
            </a:r>
            <a:r>
              <a:rPr lang="ko-KR" altLang="en-US" dirty="0"/>
              <a:t> </a:t>
            </a:r>
            <a:r>
              <a:rPr lang="ko-KR" altLang="en-US" dirty="0" err="1"/>
              <a:t>쓸수있다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9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쓰레드</a:t>
            </a:r>
            <a:r>
              <a:rPr lang="ko-KR" altLang="en-US" dirty="0"/>
              <a:t> 몇 개 쓸지 지정 가능 </a:t>
            </a:r>
            <a:r>
              <a:rPr lang="en-US" altLang="ko-KR" dirty="0"/>
              <a:t>– </a:t>
            </a:r>
            <a:r>
              <a:rPr lang="ko-KR" altLang="en-US" dirty="0"/>
              <a:t>컴퓨터 코어가 몇 개인지 계산해서 최대 </a:t>
            </a:r>
            <a:r>
              <a:rPr lang="ko-KR" altLang="en-US" dirty="0" err="1"/>
              <a:t>쓰레드</a:t>
            </a:r>
            <a:r>
              <a:rPr lang="ko-KR" altLang="en-US" dirty="0"/>
              <a:t> 개수 맞춰서 얘한테 할당해서 돌아감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2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6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snakemake</a:t>
            </a:r>
            <a:r>
              <a:rPr lang="ko-KR" altLang="en-US" dirty="0"/>
              <a:t>는 전체 부분에서 </a:t>
            </a:r>
            <a:r>
              <a:rPr lang="ko-KR" altLang="en-US" dirty="0" err="1"/>
              <a:t>파이썬</a:t>
            </a:r>
            <a:r>
              <a:rPr lang="ko-KR" altLang="en-US" dirty="0"/>
              <a:t> 코드가 일부를 제외하고 어디든 </a:t>
            </a:r>
            <a:r>
              <a:rPr lang="ko-KR" altLang="en-US" dirty="0" err="1"/>
              <a:t>올수가있다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all</a:t>
            </a:r>
            <a:r>
              <a:rPr lang="ko-KR" altLang="en-US" dirty="0"/>
              <a:t>에 </a:t>
            </a:r>
            <a:r>
              <a:rPr lang="en-US" altLang="ko-KR" dirty="0"/>
              <a:t>list comprehension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적을수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6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4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6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코드로 번역해서 그 </a:t>
            </a:r>
            <a:r>
              <a:rPr lang="ko-KR" altLang="en-US" dirty="0" err="1"/>
              <a:t>파이썬을</a:t>
            </a:r>
            <a:r>
              <a:rPr lang="ko-KR" altLang="en-US" dirty="0"/>
              <a:t> 번역한다</a:t>
            </a:r>
            <a:r>
              <a:rPr lang="en-US" altLang="ko-KR" dirty="0"/>
              <a:t>. </a:t>
            </a:r>
            <a:r>
              <a:rPr lang="ko-KR" altLang="en-US" dirty="0"/>
              <a:t>이게 나오게 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516D6-F312-41B1-B1E3-997E6A27C07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3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표지_출력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06592" y="2170109"/>
            <a:ext cx="8568952" cy="671517"/>
          </a:xfrm>
        </p:spPr>
        <p:txBody>
          <a:bodyPr anchor="t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>
            <a:lvl1pPr algn="r">
              <a:defRPr sz="2800" b="0" cap="none" spc="-150">
                <a:ln w="11430"/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42784" y="2780928"/>
            <a:ext cx="8547750" cy="389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7096" y="6609075"/>
            <a:ext cx="3513078" cy="16118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altLang="ko-KR" dirty="0"/>
              <a:t>ⓒ 2018 </a:t>
            </a:r>
            <a:r>
              <a:rPr lang="en-US" altLang="ko-KR" b="1" dirty="0"/>
              <a:t>INSILICOGEN, INC. </a:t>
            </a:r>
            <a:r>
              <a:rPr lang="en-US" altLang="ko-KR" dirty="0"/>
              <a:t>ALL RIGHTS RESERVED.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0" y="0"/>
            <a:ext cx="2810500" cy="439559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번호 없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44422" y="6564709"/>
            <a:ext cx="600106" cy="2921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7" name="제목 7"/>
          <p:cNvSpPr>
            <a:spLocks noGrp="1"/>
          </p:cNvSpPr>
          <p:nvPr>
            <p:ph type="title"/>
          </p:nvPr>
        </p:nvSpPr>
        <p:spPr>
          <a:xfrm>
            <a:off x="233568" y="141346"/>
            <a:ext cx="9328720" cy="654032"/>
          </a:xfrm>
        </p:spPr>
        <p:txBody>
          <a:bodyPr/>
          <a:lstStyle>
            <a:lvl1pPr algn="l">
              <a:defRPr b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번호 있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44422" y="6564709"/>
            <a:ext cx="600106" cy="2921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40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82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2387" y="1124744"/>
            <a:ext cx="2661225" cy="2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9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제목 개체 틀 1"/>
          <p:cNvSpPr>
            <a:spLocks noGrp="1"/>
          </p:cNvSpPr>
          <p:nvPr>
            <p:ph type="title"/>
          </p:nvPr>
        </p:nvSpPr>
        <p:spPr bwMode="auto">
          <a:xfrm>
            <a:off x="632520" y="136340"/>
            <a:ext cx="8952130" cy="65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59" y="169354"/>
            <a:ext cx="1053309" cy="3698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724" r:id="rId4"/>
    <p:sldLayoutId id="2147483723" r:id="rId5"/>
    <p:sldLayoutId id="2147483699" r:id="rId6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800" b="0" kern="1200" spc="0">
          <a:solidFill>
            <a:schemeClr val="tx1"/>
          </a:solidFill>
          <a:effectLst/>
          <a:latin typeface="HY견고딕" pitchFamily="18" charset="-127"/>
          <a:ea typeface="HY견고딕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나눔고딕OTF" pitchFamily="50" charset="-127"/>
          <a:ea typeface="나눔고딕OTF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나눔고딕OTF" pitchFamily="50" charset="-127"/>
          <a:ea typeface="나눔고딕OTF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나눔고딕OTF" pitchFamily="50" charset="-127"/>
          <a:ea typeface="나눔고딕OTF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나눔고딕OTF" pitchFamily="50" charset="-127"/>
          <a:ea typeface="나눔고딕OTF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나눔고딕OTF" pitchFamily="50" charset="-127"/>
          <a:ea typeface="나눔고딕OTF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7">
          <p15:clr>
            <a:srgbClr val="F26B43"/>
          </p15:clr>
        </p15:guide>
        <p15:guide id="2" pos="602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2480" y="1052736"/>
            <a:ext cx="931217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   </a:t>
            </a:r>
            <a:r>
              <a:rPr lang="en-US" altLang="ko-KR" dirty="0"/>
              <a:t>1-1) </a:t>
            </a:r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    </a:t>
            </a:r>
            <a:r>
              <a:rPr lang="en-US" altLang="ko-KR" dirty="0"/>
              <a:t>1-1-1) </a:t>
            </a:r>
            <a:r>
              <a:rPr lang="ko-KR" altLang="en-US" dirty="0"/>
              <a:t>다섯째 수준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359" y="169354"/>
            <a:ext cx="1053309" cy="369801"/>
          </a:xfrm>
          <a:prstGeom prst="rect">
            <a:avLst/>
          </a:prstGeom>
        </p:spPr>
      </p:pic>
      <p:sp>
        <p:nvSpPr>
          <p:cNvPr id="16" name="제목 개체 틀 1"/>
          <p:cNvSpPr>
            <a:spLocks noGrp="1"/>
          </p:cNvSpPr>
          <p:nvPr>
            <p:ph type="title"/>
          </p:nvPr>
        </p:nvSpPr>
        <p:spPr bwMode="auto">
          <a:xfrm>
            <a:off x="632520" y="136340"/>
            <a:ext cx="8952130" cy="65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44422" y="6564709"/>
            <a:ext cx="600106" cy="292100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44603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914400" rtl="0" eaLnBrk="1" latinLnBrk="1" hangingPunct="1">
        <a:spcBef>
          <a:spcPct val="0"/>
        </a:spcBef>
        <a:buNone/>
        <a:defRPr sz="1800" kern="1200">
          <a:solidFill>
            <a:schemeClr val="tx1"/>
          </a:solidFill>
          <a:effectLst/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185738" indent="-185738" algn="l" defTabSz="914400" rtl="0" eaLnBrk="1" latinLnBrk="1" hangingPunct="1">
        <a:spcBef>
          <a:spcPct val="20000"/>
        </a:spcBef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5738" indent="-185738" algn="l" defTabSz="914400" rtl="0" eaLnBrk="1" latinLnBrk="1" hangingPunct="1">
        <a:spcBef>
          <a:spcPct val="20000"/>
        </a:spcBef>
        <a:buFont typeface="+mj-lt"/>
        <a:buAutoNum type="arabicParenR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30E-7901-4969-9824-004D32BD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D7265-2726-4EA2-BD0D-EF7C2AE38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5"/>
            <a:ext cx="9906000" cy="673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4ACBA-17DF-4808-9729-FCBFC919EFC8}"/>
              </a:ext>
            </a:extLst>
          </p:cNvPr>
          <p:cNvSpPr txBox="1"/>
          <p:nvPr/>
        </p:nvSpPr>
        <p:spPr>
          <a:xfrm>
            <a:off x="704850" y="486593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기본 틀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980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8781C-B886-4CFA-A2E8-EFACA2978D13}"/>
              </a:ext>
            </a:extLst>
          </p:cNvPr>
          <p:cNvSpPr txBox="1"/>
          <p:nvPr/>
        </p:nvSpPr>
        <p:spPr>
          <a:xfrm>
            <a:off x="7199393" y="2580868"/>
            <a:ext cx="27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Directed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Acycle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Graph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(DAG)</a:t>
            </a:r>
          </a:p>
          <a:p>
            <a:pPr algn="ctr"/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작업흐름도 생성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3D786-A664-4EC8-8329-510BDCBA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571493"/>
            <a:ext cx="7146830" cy="57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30E-7901-4969-9824-004D32BD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26C0D0-083C-4EB0-83A1-06F5A4FB2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5"/>
            <a:ext cx="9906000" cy="673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285F7-79D8-487D-8C13-E8D29AE221EF}"/>
              </a:ext>
            </a:extLst>
          </p:cNvPr>
          <p:cNvSpPr txBox="1"/>
          <p:nvPr/>
        </p:nvSpPr>
        <p:spPr>
          <a:xfrm>
            <a:off x="704850" y="486593"/>
            <a:ext cx="640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+mn-ea"/>
                <a:ea typeface="+mn-ea"/>
              </a:rPr>
              <a:t>input,</a:t>
            </a: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3200" b="1">
                <a:solidFill>
                  <a:schemeClr val="bg1"/>
                </a:solidFill>
                <a:latin typeface="+mn-ea"/>
                <a:ea typeface="+mn-ea"/>
              </a:rPr>
              <a:t>output</a:t>
            </a:r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에 변수 설정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60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30E-7901-4969-9824-004D32BD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0D5058-35E2-4B37-960E-2FF9C10A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5"/>
            <a:ext cx="9906000" cy="673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FA904-7D3A-40F0-8BBB-FB9DDC30B40D}"/>
              </a:ext>
            </a:extLst>
          </p:cNvPr>
          <p:cNvSpPr txBox="1"/>
          <p:nvPr/>
        </p:nvSpPr>
        <p:spPr>
          <a:xfrm>
            <a:off x="704850" y="486593"/>
            <a:ext cx="6408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  <a:ea typeface="+mn-ea"/>
              </a:rPr>
              <a:t>shell : </a:t>
            </a:r>
            <a:r>
              <a:rPr lang="ko-KR" altLang="en-US" sz="3200" b="1" dirty="0">
                <a:solidFill>
                  <a:schemeClr val="bg1"/>
                </a:solidFill>
                <a:latin typeface="+mn-ea"/>
                <a:ea typeface="+mn-ea"/>
              </a:rPr>
              <a:t>쉘 스크립트</a:t>
            </a:r>
            <a:endParaRPr lang="en-US" altLang="ko-KR" sz="3200" b="1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+mn-ea"/>
                <a:ea typeface="+mn-ea"/>
              </a:rPr>
              <a:t>run : Python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67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830E-7901-4969-9824-004D32BD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8FD06-77B0-47EB-85B9-0D0C0D6C7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5"/>
            <a:ext cx="9906000" cy="673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FCC83-43CC-3C4D-AACA-BBB173DA0AEB}"/>
              </a:ext>
            </a:extLst>
          </p:cNvPr>
          <p:cNvSpPr txBox="1"/>
          <p:nvPr/>
        </p:nvSpPr>
        <p:spPr>
          <a:xfrm>
            <a:off x="704850" y="486593"/>
            <a:ext cx="6408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  <a:ea typeface="+mn-ea"/>
              </a:rPr>
              <a:t>Thread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81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117DC-B654-433E-81A1-244D05DE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/>
          <a:stretch/>
        </p:blipFill>
        <p:spPr>
          <a:xfrm>
            <a:off x="2697614" y="614424"/>
            <a:ext cx="7223938" cy="5715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1D904-F538-408C-B66C-0C840759BD8A}"/>
              </a:ext>
            </a:extLst>
          </p:cNvPr>
          <p:cNvSpPr txBox="1"/>
          <p:nvPr/>
        </p:nvSpPr>
        <p:spPr>
          <a:xfrm>
            <a:off x="416496" y="1497237"/>
            <a:ext cx="266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Default rule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 or </a:t>
            </a:r>
          </a:p>
          <a:p>
            <a:pPr algn="ctr"/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최종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9221D-5C1E-4979-A6A5-55E02190ACA6}"/>
              </a:ext>
            </a:extLst>
          </p:cNvPr>
          <p:cNvSpPr txBox="1"/>
          <p:nvPr/>
        </p:nvSpPr>
        <p:spPr>
          <a:xfrm>
            <a:off x="344488" y="3621826"/>
            <a:ext cx="295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solidFill>
                  <a:schemeClr val="bg1"/>
                </a:solidFill>
                <a:latin typeface="+mn-ea"/>
                <a:ea typeface="+mn-ea"/>
              </a:rPr>
              <a:t>Dependencies</a:t>
            </a:r>
            <a:endParaRPr lang="en-US" altLang="ko-KR" sz="32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ko-KR" altLang="en-US" sz="3200" b="1">
                <a:solidFill>
                  <a:schemeClr val="bg1"/>
                </a:solidFill>
                <a:latin typeface="+mn-ea"/>
                <a:ea typeface="+mn-ea"/>
              </a:rPr>
              <a:t>자동 계산</a:t>
            </a:r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endParaRPr lang="en-US" altLang="ko-KR" sz="3200" b="1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“File-driven programming”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D72052E-773A-4FFA-8DA3-A805173723B8}"/>
              </a:ext>
            </a:extLst>
          </p:cNvPr>
          <p:cNvCxnSpPr>
            <a:cxnSpLocks/>
          </p:cNvCxnSpPr>
          <p:nvPr/>
        </p:nvCxnSpPr>
        <p:spPr>
          <a:xfrm flipV="1">
            <a:off x="2697614" y="1294264"/>
            <a:ext cx="599202" cy="32811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8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117DC-B654-433E-81A1-244D05DE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/>
          <a:stretch/>
        </p:blipFill>
        <p:spPr>
          <a:xfrm>
            <a:off x="2697614" y="614424"/>
            <a:ext cx="7223938" cy="5715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A5C334-6C38-44EE-8088-E30338BB4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4" y="614424"/>
            <a:ext cx="7208385" cy="5694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FE8B-EA71-4A8E-BCAD-FE507F42067D}"/>
              </a:ext>
            </a:extLst>
          </p:cNvPr>
          <p:cNvSpPr txBox="1"/>
          <p:nvPr/>
        </p:nvSpPr>
        <p:spPr>
          <a:xfrm>
            <a:off x="200472" y="282883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Shell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부분을 제외 하면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python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코드 가능 영역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0335907-5A2A-4B9B-B6C7-9DA5DCFD73F7}"/>
              </a:ext>
            </a:extLst>
          </p:cNvPr>
          <p:cNvSpPr/>
          <p:nvPr/>
        </p:nvSpPr>
        <p:spPr bwMode="auto">
          <a:xfrm>
            <a:off x="3669556" y="3801740"/>
            <a:ext cx="5832648" cy="864096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268FBD-13C7-48A5-BB1C-2B531AAE4DD8}"/>
              </a:ext>
            </a:extLst>
          </p:cNvPr>
          <p:cNvSpPr/>
          <p:nvPr/>
        </p:nvSpPr>
        <p:spPr bwMode="auto">
          <a:xfrm>
            <a:off x="3657476" y="1438894"/>
            <a:ext cx="5832648" cy="40593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42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117DC-B654-433E-81A1-244D05DE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/>
          <a:stretch/>
        </p:blipFill>
        <p:spPr>
          <a:xfrm>
            <a:off x="2697614" y="614424"/>
            <a:ext cx="7223938" cy="5715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DE0296-435A-4C18-998A-3585FE51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4" y="614425"/>
            <a:ext cx="7208386" cy="5720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E4E42C-C763-4B4D-9685-3BEF190CEC59}"/>
              </a:ext>
            </a:extLst>
          </p:cNvPr>
          <p:cNvSpPr txBox="1"/>
          <p:nvPr/>
        </p:nvSpPr>
        <p:spPr>
          <a:xfrm>
            <a:off x="200472" y="2828835"/>
            <a:ext cx="273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Shell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부분을 제외 하면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python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코드 가능 영역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435B9E-CC68-47CE-89F1-08A3D7B39215}"/>
              </a:ext>
            </a:extLst>
          </p:cNvPr>
          <p:cNvSpPr/>
          <p:nvPr/>
        </p:nvSpPr>
        <p:spPr bwMode="auto">
          <a:xfrm>
            <a:off x="3296816" y="1052736"/>
            <a:ext cx="6193308" cy="93610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976B3D-8252-4872-B73C-A505A90D75FF}"/>
              </a:ext>
            </a:extLst>
          </p:cNvPr>
          <p:cNvSpPr/>
          <p:nvPr/>
        </p:nvSpPr>
        <p:spPr bwMode="auto">
          <a:xfrm>
            <a:off x="8253638" y="621842"/>
            <a:ext cx="1667914" cy="401325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042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117DC-B654-433E-81A1-244D05DE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/>
          <a:stretch/>
        </p:blipFill>
        <p:spPr>
          <a:xfrm>
            <a:off x="2697614" y="614424"/>
            <a:ext cx="7223938" cy="5715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6F25B-EB23-4792-895A-E781B8BF7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4" y="614424"/>
            <a:ext cx="7208386" cy="5694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8781C-B886-4CFA-A2E8-EFACA2978D13}"/>
              </a:ext>
            </a:extLst>
          </p:cNvPr>
          <p:cNvSpPr txBox="1"/>
          <p:nvPr/>
        </p:nvSpPr>
        <p:spPr>
          <a:xfrm>
            <a:off x="200472" y="692696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내장 함수 지원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expand()</a:t>
            </a:r>
          </a:p>
          <a:p>
            <a:pPr algn="ctr"/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shell()</a:t>
            </a:r>
          </a:p>
          <a:p>
            <a:pPr algn="ctr"/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등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9054AC-E103-46AF-92B4-E265CF7A3F89}"/>
              </a:ext>
            </a:extLst>
          </p:cNvPr>
          <p:cNvSpPr/>
          <p:nvPr/>
        </p:nvSpPr>
        <p:spPr bwMode="auto">
          <a:xfrm>
            <a:off x="3296816" y="1052736"/>
            <a:ext cx="6193308" cy="93610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0311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BA51AFE-E0BC-4596-9549-DA671A9638F4}"/>
              </a:ext>
            </a:extLst>
          </p:cNvPr>
          <p:cNvSpPr/>
          <p:nvPr/>
        </p:nvSpPr>
        <p:spPr bwMode="auto">
          <a:xfrm>
            <a:off x="0" y="614424"/>
            <a:ext cx="9906000" cy="526200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F2D701-5B79-4050-98C2-D8A37F929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9F952F3-4E33-49D2-BBDE-DC123677C20B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117DC-B654-433E-81A1-244D05DEF3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6"/>
          <a:stretch/>
        </p:blipFill>
        <p:spPr>
          <a:xfrm>
            <a:off x="2697614" y="614424"/>
            <a:ext cx="7223938" cy="5715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46F25B-EB23-4792-895A-E781B8BF7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4" y="614424"/>
            <a:ext cx="7208386" cy="5694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8781C-B886-4CFA-A2E8-EFACA2978D13}"/>
              </a:ext>
            </a:extLst>
          </p:cNvPr>
          <p:cNvSpPr txBox="1"/>
          <p:nvPr/>
        </p:nvSpPr>
        <p:spPr>
          <a:xfrm>
            <a:off x="200472" y="2900273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실행시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ea typeface="+mn-ea"/>
              </a:rPr>
              <a:t>Python</a:t>
            </a:r>
            <a:r>
              <a:rPr lang="ko-KR" altLang="en-US" sz="2400" b="1">
                <a:solidFill>
                  <a:schemeClr val="bg1"/>
                </a:solidFill>
                <a:latin typeface="+mn-ea"/>
                <a:ea typeface="+mn-ea"/>
              </a:rPr>
              <a:t>코드로 번역후 실행</a:t>
            </a:r>
            <a:endParaRPr lang="en-US" altLang="ko-KR" sz="24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9054AC-E103-46AF-92B4-E265CF7A3F89}"/>
              </a:ext>
            </a:extLst>
          </p:cNvPr>
          <p:cNvSpPr/>
          <p:nvPr/>
        </p:nvSpPr>
        <p:spPr bwMode="auto">
          <a:xfrm>
            <a:off x="3296816" y="1052736"/>
            <a:ext cx="6193308" cy="93610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88322" tIns="44161" rIns="88322" bIns="44161" rtlCol="0" anchor="ctr">
            <a:noAutofit/>
          </a:bodyPr>
          <a:lstStyle/>
          <a:p>
            <a:pPr algn="ctr" latinLnBrk="0">
              <a:spcBef>
                <a:spcPct val="50000"/>
              </a:spcBef>
            </a:pPr>
            <a:endParaRPr kumimoji="0" lang="ko-KR" altLang="en-US" sz="1400" dirty="0" err="1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0CA68-2339-4EF7-AF22-C87333D99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14" y="652486"/>
            <a:ext cx="7180654" cy="57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0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silicogen">
      <a:majorFont>
        <a:latin typeface="맑은 고딕"/>
        <a:ea typeface="HY견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bg1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wrap="square" lIns="88322" tIns="44161" rIns="88322" bIns="44161" rtlCol="0" anchor="ctr">
        <a:noAutofit/>
      </a:bodyPr>
      <a:lstStyle>
        <a:defPPr algn="ctr" latinLnBrk="0">
          <a:spcBef>
            <a:spcPct val="50000"/>
          </a:spcBef>
          <a:defRPr kumimoji="0" sz="1400" dirty="0" err="1" smtClean="0">
            <a:latin typeface="+mn-ea"/>
            <a:ea typeface="+mn-ea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21158</TotalTime>
  <Words>205</Words>
  <Application>Microsoft Macintosh PowerPoint</Application>
  <PresentationFormat>A4 용지(210x297mm)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굴림</vt:lpstr>
      <vt:lpstr>나눔고딕OTF</vt:lpstr>
      <vt:lpstr>맑은 고딕</vt:lpstr>
      <vt:lpstr>HY견고딕</vt:lpstr>
      <vt:lpstr>Arial</vt:lpstr>
      <vt:lpstr>Office 테마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Insilicogen,Inc.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정은미</dc:creator>
  <cp:lastModifiedBy>형 기은</cp:lastModifiedBy>
  <cp:revision>1401</cp:revision>
  <cp:lastPrinted>2019-05-10T15:59:47Z</cp:lastPrinted>
  <dcterms:created xsi:type="dcterms:W3CDTF">2009-01-01T23:45:44Z</dcterms:created>
  <dcterms:modified xsi:type="dcterms:W3CDTF">2019-05-10T16:40:26Z</dcterms:modified>
</cp:coreProperties>
</file>